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8" roundtripDataSignature="AMtx7mgoV3TNeFN67bbXSI0tQhab8MGy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are moving from a 'Radiator' mindset, monolithic and linear, to a 'Network' mindset—modular and radial. This is the Telluric Radial System.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Phased scaling is only possible if you can connect to a live well. This is our core IP: The Downhole Isolation Node. It allows us to mechanically dock new laterals into a the system and hydraulically connect them without shutting down the plant.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This is the real winner.</a:t>
            </a:r>
            <a:r>
              <a:rPr lang="en">
                <a:solidFill>
                  <a:schemeClr val="dk1"/>
                </a:solidFill>
              </a:rPr>
              <a:t> A standard loop is a series circuit—one blockage kills an entire lateral loop. The whole circuit might be shutdown for an intervention to fix one lateral. The TRS is a parallel circuit. If we lose a lateral, it’s half the loss. If we lose a radiator, it can be isolated to that radiator. Intervention operations like re-lining can be limited to a single outflow, while the others keep generating revenue. A modular approach compartmentalizes the geological risk. Critics will note the Hub is a Single Point of Failure. </a:t>
            </a:r>
            <a:r>
              <a:rPr b="1" lang="en">
                <a:solidFill>
                  <a:schemeClr val="dk1"/>
                </a:solidFill>
              </a:rPr>
              <a:t>This is true.</a:t>
            </a:r>
            <a:r>
              <a:rPr lang="en">
                <a:solidFill>
                  <a:schemeClr val="dk1"/>
                </a:solidFill>
              </a:rPr>
              <a:t> But we are trading </a:t>
            </a:r>
            <a:r>
              <a:rPr b="1" lang="en">
                <a:solidFill>
                  <a:schemeClr val="dk1"/>
                </a:solidFill>
              </a:rPr>
              <a:t>Geologic Risk</a:t>
            </a:r>
            <a:r>
              <a:rPr lang="en">
                <a:solidFill>
                  <a:schemeClr val="dk1"/>
                </a:solidFill>
              </a:rPr>
              <a:t> (unpredictable) for </a:t>
            </a:r>
            <a:r>
              <a:rPr b="1" lang="en">
                <a:solidFill>
                  <a:schemeClr val="dk1"/>
                </a:solidFill>
              </a:rPr>
              <a:t>Engineering Risk</a:t>
            </a:r>
            <a:r>
              <a:rPr lang="en">
                <a:solidFill>
                  <a:schemeClr val="dk1"/>
                </a:solidFill>
              </a:rPr>
              <a:t> (controllable). The Hub is steel and cement. We can engineer that. The Laterals are rock. That is where the risk is. If one lateral leaks, we isolate the issue to that outflow. The asset survives. We have compartmentalized the </a:t>
            </a:r>
            <a:r>
              <a:rPr i="1" lang="en">
                <a:solidFill>
                  <a:schemeClr val="dk1"/>
                </a:solidFill>
              </a:rPr>
              <a:t>uncontrollable</a:t>
            </a:r>
            <a:r>
              <a:rPr lang="en">
                <a:solidFill>
                  <a:schemeClr val="dk1"/>
                </a:solidFill>
              </a:rPr>
              <a:t> risk.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concept is simple but effective: A central 'cold' injector feeding a radial array of 'hot' producers. This geometry allows us to access a massive cylindrical volume of rock from a single central asset, rather than being limited to linear corridors. Multiple producers provide an already-distributed heat network on the surface.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benchmarked against the industry-standard stacked design (like Geretsried), normalizing for total drilled meters. Showing that the radial radiator pattern is thermodynamically efficient puts numbers on the benefits of solving its engineering constraints.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c733a2fdb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c733a2fdb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The TRS maintains a +5 degree C output after 30 years compared to the 75m vertical separation reference loop. The sweep on horizontal distance between laterals shows that as horizontal distance between laterals increases, the output temperature difference between the radial and reference cases increases. The single laterals are able to collectively utilize more of the usable reservoir volume.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c733a2fdb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c733a2fdb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c733a2fdb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c733a2fdb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Because our satellites are kilometers apart, we create a thermal perimeter. We can deploy heat directly into district heating and local industry at the satellite locations. Co-locating ORC generators with outflow wells can allow for more modular power generation to match localized demand.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c733a2fdb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c733a2fdb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c733a2fdb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c733a2fdb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c733a2fdb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c733a2fdb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c733a2fdb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c733a2fd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c733a2fdb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3c733a2fdb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Standard loops require multiple years and 100% of CAPEX for a before the first watt. That is binary risk. Then, if the geology fails (i.e. a lateral collapses or leaks), the entire loop must be shut down for an intervention.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c733a2fd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c733a2fd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c733a2fdb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c733a2fdb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c733a2fdb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c733a2fdb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TRS changes the IRR equation. We drill the Hub and 3 laterals. We turn it on. We generate cash and prove baseload power. </a:t>
            </a:r>
            <a:r>
              <a:rPr b="1" lang="en">
                <a:solidFill>
                  <a:schemeClr val="dk1"/>
                </a:solidFill>
              </a:rPr>
              <a:t>The asset starts funding its own expansion.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sam@tellierdynamics.com" TargetMode="External"/><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hyperlink" Target="https://tellierdynamic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629175"/>
            <a:ext cx="8520600" cy="1250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2780"/>
              <a:t>Radial Closed-Loop Geothermal Architectures for Phased Scaling: Thermal Performance Study</a:t>
            </a:r>
            <a:endParaRPr sz="2780"/>
          </a:p>
        </p:txBody>
      </p:sp>
      <p:sp>
        <p:nvSpPr>
          <p:cNvPr id="55" name="Google Shape;55;p1"/>
          <p:cNvSpPr txBox="1"/>
          <p:nvPr>
            <p:ph idx="1" type="subTitle"/>
          </p:nvPr>
        </p:nvSpPr>
        <p:spPr>
          <a:xfrm>
            <a:off x="311700" y="201270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lang="en" sz="1779"/>
              <a:t>Samuel Tellier</a:t>
            </a:r>
            <a:endParaRPr sz="1779"/>
          </a:p>
          <a:p>
            <a:pPr indent="0" lvl="0" marL="0" rtl="0" algn="ctr">
              <a:lnSpc>
                <a:spcPct val="80000"/>
              </a:lnSpc>
              <a:spcBef>
                <a:spcPts val="0"/>
              </a:spcBef>
              <a:spcAft>
                <a:spcPts val="0"/>
              </a:spcAft>
              <a:buSzPts val="935"/>
              <a:buNone/>
            </a:pPr>
            <a:r>
              <a:rPr lang="en" sz="1779"/>
              <a:t>Tellier Dynamics Corp.</a:t>
            </a:r>
            <a:endParaRPr sz="1779"/>
          </a:p>
        </p:txBody>
      </p:sp>
      <p:pic>
        <p:nvPicPr>
          <p:cNvPr id="56" name="Google Shape;56;p1"/>
          <p:cNvPicPr preferRelativeResize="0"/>
          <p:nvPr/>
        </p:nvPicPr>
        <p:blipFill rotWithShape="1">
          <a:blip r:embed="rId3">
            <a:alphaModFix/>
          </a:blip>
          <a:srcRect b="0" l="0" r="0" t="0"/>
          <a:stretch/>
        </p:blipFill>
        <p:spPr>
          <a:xfrm>
            <a:off x="6099501" y="2454650"/>
            <a:ext cx="2920450" cy="2688850"/>
          </a:xfrm>
          <a:prstGeom prst="rect">
            <a:avLst/>
          </a:prstGeom>
          <a:noFill/>
          <a:ln>
            <a:noFill/>
          </a:ln>
        </p:spPr>
      </p:pic>
      <p:pic>
        <p:nvPicPr>
          <p:cNvPr id="57" name="Google Shape;57;p1"/>
          <p:cNvPicPr preferRelativeResize="0"/>
          <p:nvPr/>
        </p:nvPicPr>
        <p:blipFill>
          <a:blip r:embed="rId4">
            <a:alphaModFix/>
          </a:blip>
          <a:stretch>
            <a:fillRect/>
          </a:stretch>
        </p:blipFill>
        <p:spPr>
          <a:xfrm>
            <a:off x="412553" y="2621085"/>
            <a:ext cx="2151939" cy="2033400"/>
          </a:xfrm>
          <a:prstGeom prst="rect">
            <a:avLst/>
          </a:prstGeom>
          <a:noFill/>
          <a:ln>
            <a:noFill/>
          </a:ln>
        </p:spPr>
      </p:pic>
      <p:pic>
        <p:nvPicPr>
          <p:cNvPr id="58" name="Google Shape;58;p1"/>
          <p:cNvPicPr preferRelativeResize="0"/>
          <p:nvPr/>
        </p:nvPicPr>
        <p:blipFill>
          <a:blip r:embed="rId5">
            <a:alphaModFix/>
          </a:blip>
          <a:stretch>
            <a:fillRect/>
          </a:stretch>
        </p:blipFill>
        <p:spPr>
          <a:xfrm>
            <a:off x="3382650" y="2644105"/>
            <a:ext cx="2378700" cy="23772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Phased Scaling Power Graph</a:t>
            </a:r>
            <a:endParaRPr/>
          </a:p>
        </p:txBody>
      </p:sp>
      <p:sp>
        <p:nvSpPr>
          <p:cNvPr id="117" name="Google Shape;11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Add Isolated Lateral Sets in Stages</a:t>
            </a:r>
            <a:endParaRPr/>
          </a:p>
          <a:p>
            <a:pPr indent="0" lvl="0" marL="0" rtl="0" algn="l">
              <a:lnSpc>
                <a:spcPct val="115000"/>
              </a:lnSpc>
              <a:spcBef>
                <a:spcPts val="1200"/>
              </a:spcBef>
              <a:spcAft>
                <a:spcPts val="1200"/>
              </a:spcAft>
              <a:buSzPts val="1800"/>
              <a:buNone/>
            </a:pPr>
            <a:r>
              <a:t/>
            </a:r>
            <a:endParaRPr/>
          </a:p>
        </p:txBody>
      </p:sp>
      <p:pic>
        <p:nvPicPr>
          <p:cNvPr id="118" name="Google Shape;118;p8"/>
          <p:cNvPicPr preferRelativeResize="0"/>
          <p:nvPr/>
        </p:nvPicPr>
        <p:blipFill rotWithShape="1">
          <a:blip r:embed="rId3">
            <a:alphaModFix/>
          </a:blip>
          <a:srcRect b="0" l="0" r="0" t="0"/>
          <a:stretch/>
        </p:blipFill>
        <p:spPr>
          <a:xfrm>
            <a:off x="1947863" y="1542985"/>
            <a:ext cx="5248275" cy="3200400"/>
          </a:xfrm>
          <a:prstGeom prst="rect">
            <a:avLst/>
          </a:prstGeom>
          <a:noFill/>
          <a:ln>
            <a:noFill/>
          </a:ln>
        </p:spPr>
      </p:pic>
      <p:sp>
        <p:nvSpPr>
          <p:cNvPr id="119" name="Google Shape;119;p8"/>
          <p:cNvSpPr/>
          <p:nvPr/>
        </p:nvSpPr>
        <p:spPr>
          <a:xfrm>
            <a:off x="2549650" y="4705490"/>
            <a:ext cx="4485300" cy="1581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Revenue Generation</a:t>
            </a:r>
            <a:endParaRPr sz="200"/>
          </a:p>
        </p:txBody>
      </p:sp>
      <p:sp>
        <p:nvSpPr>
          <p:cNvPr id="120" name="Google Shape;120;p8"/>
          <p:cNvSpPr/>
          <p:nvPr/>
        </p:nvSpPr>
        <p:spPr>
          <a:xfrm>
            <a:off x="2322690" y="4543438"/>
            <a:ext cx="954600" cy="15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4 Outflows Added</a:t>
            </a:r>
            <a:endParaRPr sz="100"/>
          </a:p>
        </p:txBody>
      </p:sp>
      <p:sp>
        <p:nvSpPr>
          <p:cNvPr id="121" name="Google Shape;121;p8"/>
          <p:cNvSpPr/>
          <p:nvPr/>
        </p:nvSpPr>
        <p:spPr>
          <a:xfrm>
            <a:off x="3277300" y="4857900"/>
            <a:ext cx="3757800" cy="1581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Reference Loop Revenue Generation</a:t>
            </a:r>
            <a:endParaRPr sz="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Enabler: The Downhole Isolation Node</a:t>
            </a:r>
            <a:endParaRPr/>
          </a:p>
        </p:txBody>
      </p:sp>
      <p:sp>
        <p:nvSpPr>
          <p:cNvPr id="127" name="Google Shape;12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Nodal Isolation for Live-Well Interception</a:t>
            </a:r>
            <a:endParaRPr/>
          </a:p>
          <a:p>
            <a:pPr indent="0" lvl="0" marL="0" rtl="0" algn="l">
              <a:lnSpc>
                <a:spcPct val="115000"/>
              </a:lnSpc>
              <a:spcBef>
                <a:spcPts val="1200"/>
              </a:spcBef>
              <a:spcAft>
                <a:spcPts val="1200"/>
              </a:spcAft>
              <a:buSzPts val="1800"/>
              <a:buNone/>
            </a:pPr>
            <a:r>
              <a:rPr lang="en"/>
              <a:t>Dual Barrier System for Drilling Safety Redundancy</a:t>
            </a:r>
            <a:endParaRPr/>
          </a:p>
        </p:txBody>
      </p:sp>
      <p:pic>
        <p:nvPicPr>
          <p:cNvPr id="128" name="Google Shape;128;p10"/>
          <p:cNvPicPr preferRelativeResize="0"/>
          <p:nvPr/>
        </p:nvPicPr>
        <p:blipFill rotWithShape="1">
          <a:blip r:embed="rId3">
            <a:alphaModFix/>
          </a:blip>
          <a:srcRect b="0" l="0" r="0" t="0"/>
          <a:stretch/>
        </p:blipFill>
        <p:spPr>
          <a:xfrm>
            <a:off x="2782312" y="2232550"/>
            <a:ext cx="3579375" cy="2834424"/>
          </a:xfrm>
          <a:prstGeom prst="rect">
            <a:avLst/>
          </a:prstGeom>
          <a:noFill/>
          <a:ln>
            <a:noFill/>
          </a:ln>
        </p:spPr>
      </p:pic>
      <p:sp>
        <p:nvSpPr>
          <p:cNvPr id="129" name="Google Shape;129;p10"/>
          <p:cNvSpPr txBox="1"/>
          <p:nvPr/>
        </p:nvSpPr>
        <p:spPr>
          <a:xfrm>
            <a:off x="6361675" y="4395500"/>
            <a:ext cx="2673900" cy="29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Abstract Depiction of a Downhole Isolation Node (dark gray) With 5 Lateral Connections (yellow)</a:t>
            </a:r>
            <a:endParaRPr b="0" i="0" sz="1000" u="none" cap="none" strike="noStrike">
              <a:solidFill>
                <a:schemeClr val="dk2"/>
              </a:solidFill>
              <a:latin typeface="Arial"/>
              <a:ea typeface="Arial"/>
              <a:cs typeface="Arial"/>
              <a:sym typeface="Arial"/>
            </a:endParaRPr>
          </a:p>
        </p:txBody>
      </p:sp>
      <p:sp>
        <p:nvSpPr>
          <p:cNvPr id="130" name="Google Shape;130;p10"/>
          <p:cNvSpPr txBox="1"/>
          <p:nvPr/>
        </p:nvSpPr>
        <p:spPr>
          <a:xfrm>
            <a:off x="6721650" y="560975"/>
            <a:ext cx="1545000" cy="34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(Patent Pending)</a:t>
            </a:r>
            <a:endParaRPr b="0" i="0" sz="1200" u="none" cap="none" strike="noStrike">
              <a:solidFill>
                <a:schemeClr val="dk2"/>
              </a:solidFill>
              <a:latin typeface="Arial"/>
              <a:ea typeface="Arial"/>
              <a:cs typeface="Arial"/>
              <a:sym typeface="Arial"/>
            </a:endParaRPr>
          </a:p>
        </p:txBody>
      </p:sp>
      <p:sp>
        <p:nvSpPr>
          <p:cNvPr id="131" name="Google Shape;131;p10"/>
          <p:cNvSpPr/>
          <p:nvPr/>
        </p:nvSpPr>
        <p:spPr>
          <a:xfrm rot="2138389">
            <a:off x="2369353" y="3237101"/>
            <a:ext cx="567371" cy="20014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10"/>
          <p:cNvSpPr txBox="1"/>
          <p:nvPr/>
        </p:nvSpPr>
        <p:spPr>
          <a:xfrm>
            <a:off x="1488425" y="2830175"/>
            <a:ext cx="14550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Magnetic Ranging Target(s)</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sp>
        <p:nvSpPr>
          <p:cNvPr id="133" name="Google Shape;133;p10"/>
          <p:cNvSpPr/>
          <p:nvPr/>
        </p:nvSpPr>
        <p:spPr>
          <a:xfrm rot="-1818">
            <a:off x="2261449" y="2374980"/>
            <a:ext cx="567300" cy="20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10"/>
          <p:cNvSpPr txBox="1"/>
          <p:nvPr/>
        </p:nvSpPr>
        <p:spPr>
          <a:xfrm>
            <a:off x="1287074" y="2285946"/>
            <a:ext cx="10545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Injector Well</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sp>
        <p:nvSpPr>
          <p:cNvPr id="135" name="Google Shape;135;p10"/>
          <p:cNvSpPr/>
          <p:nvPr/>
        </p:nvSpPr>
        <p:spPr>
          <a:xfrm>
            <a:off x="3003500" y="3430650"/>
            <a:ext cx="73500" cy="2604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10"/>
          <p:cNvSpPr/>
          <p:nvPr/>
        </p:nvSpPr>
        <p:spPr>
          <a:xfrm rot="-1034488">
            <a:off x="3123678" y="2953734"/>
            <a:ext cx="45547" cy="13664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10"/>
          <p:cNvSpPr/>
          <p:nvPr/>
        </p:nvSpPr>
        <p:spPr>
          <a:xfrm rot="-1034488">
            <a:off x="3222682" y="3239623"/>
            <a:ext cx="45547" cy="13664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0"/>
          <p:cNvSpPr/>
          <p:nvPr/>
        </p:nvSpPr>
        <p:spPr>
          <a:xfrm rot="-1034488">
            <a:off x="3301663" y="3532186"/>
            <a:ext cx="45547" cy="13664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10"/>
          <p:cNvSpPr/>
          <p:nvPr/>
        </p:nvSpPr>
        <p:spPr>
          <a:xfrm rot="-1034488">
            <a:off x="3380644" y="3778028"/>
            <a:ext cx="45547" cy="13664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10"/>
          <p:cNvSpPr/>
          <p:nvPr/>
        </p:nvSpPr>
        <p:spPr>
          <a:xfrm rot="8609621">
            <a:off x="3207351" y="2760617"/>
            <a:ext cx="567311" cy="20010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0"/>
          <p:cNvSpPr txBox="1"/>
          <p:nvPr/>
        </p:nvSpPr>
        <p:spPr>
          <a:xfrm>
            <a:off x="3361425" y="2374825"/>
            <a:ext cx="20982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Downhole Isolation Node</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sp>
        <p:nvSpPr>
          <p:cNvPr id="142" name="Google Shape;142;p10"/>
          <p:cNvSpPr txBox="1"/>
          <p:nvPr/>
        </p:nvSpPr>
        <p:spPr>
          <a:xfrm>
            <a:off x="3551625" y="4362700"/>
            <a:ext cx="11271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Debris Sump</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sp>
        <p:nvSpPr>
          <p:cNvPr id="143" name="Google Shape;143;p10"/>
          <p:cNvSpPr txBox="1"/>
          <p:nvPr/>
        </p:nvSpPr>
        <p:spPr>
          <a:xfrm>
            <a:off x="6020575" y="1359275"/>
            <a:ext cx="2867400" cy="7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Throttling enables ‘Thermal Rebalancing’</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Risk Segmentation</a:t>
            </a:r>
            <a:endParaRPr/>
          </a:p>
        </p:txBody>
      </p:sp>
      <p:sp>
        <p:nvSpPr>
          <p:cNvPr id="149" name="Google Shape;149;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Parallel Reliability vs. Serial Fragility</a:t>
            </a:r>
            <a:endParaRPr/>
          </a:p>
          <a:p>
            <a:pPr indent="0" lvl="0" marL="0" rtl="0" algn="l">
              <a:lnSpc>
                <a:spcPct val="115000"/>
              </a:lnSpc>
              <a:spcBef>
                <a:spcPts val="1200"/>
              </a:spcBef>
              <a:spcAft>
                <a:spcPts val="0"/>
              </a:spcAft>
              <a:buSzPts val="1800"/>
              <a:buNone/>
            </a:pPr>
            <a:r>
              <a:rPr lang="en"/>
              <a:t>Hub = Engineering Risk (Single Point of Failure)</a:t>
            </a:r>
            <a:endParaRPr/>
          </a:p>
          <a:p>
            <a:pPr indent="0" lvl="0" marL="0" rtl="0" algn="l">
              <a:lnSpc>
                <a:spcPct val="115000"/>
              </a:lnSpc>
              <a:spcBef>
                <a:spcPts val="1200"/>
              </a:spcBef>
              <a:spcAft>
                <a:spcPts val="1200"/>
              </a:spcAft>
              <a:buSzPts val="1800"/>
              <a:buNone/>
            </a:pPr>
            <a:r>
              <a:rPr lang="en"/>
              <a:t>Laterals = Geological Risk (Compartmentalized to Downhole Isolation Nodes or to Outflows)</a:t>
            </a:r>
            <a:endParaRPr/>
          </a:p>
        </p:txBody>
      </p:sp>
      <p:pic>
        <p:nvPicPr>
          <p:cNvPr id="150" name="Google Shape;150;p9"/>
          <p:cNvPicPr preferRelativeResize="0"/>
          <p:nvPr/>
        </p:nvPicPr>
        <p:blipFill rotWithShape="1">
          <a:blip r:embed="rId3">
            <a:alphaModFix/>
          </a:blip>
          <a:srcRect b="0" l="0" r="0" t="0"/>
          <a:stretch/>
        </p:blipFill>
        <p:spPr>
          <a:xfrm>
            <a:off x="887551" y="2764000"/>
            <a:ext cx="3069086" cy="2310725"/>
          </a:xfrm>
          <a:prstGeom prst="rect">
            <a:avLst/>
          </a:prstGeom>
          <a:noFill/>
          <a:ln>
            <a:noFill/>
          </a:ln>
        </p:spPr>
      </p:pic>
      <p:sp>
        <p:nvSpPr>
          <p:cNvPr id="151" name="Google Shape;151;p9"/>
          <p:cNvSpPr/>
          <p:nvPr/>
        </p:nvSpPr>
        <p:spPr>
          <a:xfrm>
            <a:off x="1861300" y="4211975"/>
            <a:ext cx="332100" cy="3570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9"/>
          <p:cNvPicPr preferRelativeResize="0"/>
          <p:nvPr/>
        </p:nvPicPr>
        <p:blipFill rotWithShape="1">
          <a:blip r:embed="rId4">
            <a:alphaModFix/>
          </a:blip>
          <a:srcRect b="0" l="0" r="0" t="0"/>
          <a:stretch/>
        </p:blipFill>
        <p:spPr>
          <a:xfrm>
            <a:off x="5263625" y="2496875"/>
            <a:ext cx="1963151" cy="2646625"/>
          </a:xfrm>
          <a:prstGeom prst="rect">
            <a:avLst/>
          </a:prstGeom>
          <a:noFill/>
          <a:ln>
            <a:noFill/>
          </a:ln>
        </p:spPr>
      </p:pic>
      <p:sp>
        <p:nvSpPr>
          <p:cNvPr id="153" name="Google Shape;153;p9"/>
          <p:cNvSpPr/>
          <p:nvPr/>
        </p:nvSpPr>
        <p:spPr>
          <a:xfrm>
            <a:off x="5701325" y="4211975"/>
            <a:ext cx="171000" cy="205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Architecture: Hub-and-Spoke Topology</a:t>
            </a:r>
            <a:endParaRPr/>
          </a:p>
          <a:p>
            <a:pPr indent="0" lvl="0" marL="0" rtl="0" algn="l">
              <a:lnSpc>
                <a:spcPct val="100000"/>
              </a:lnSpc>
              <a:spcBef>
                <a:spcPts val="0"/>
              </a:spcBef>
              <a:spcAft>
                <a:spcPts val="0"/>
              </a:spcAft>
              <a:buSzPct val="111111"/>
              <a:buNone/>
            </a:pPr>
            <a:r>
              <a:t/>
            </a:r>
            <a:endParaRPr/>
          </a:p>
        </p:txBody>
      </p:sp>
      <p:sp>
        <p:nvSpPr>
          <p:cNvPr id="159" name="Google Shape;159;p2"/>
          <p:cNvSpPr txBox="1"/>
          <p:nvPr>
            <p:ph idx="1" type="body"/>
          </p:nvPr>
        </p:nvSpPr>
        <p:spPr>
          <a:xfrm>
            <a:off x="311700" y="1152475"/>
            <a:ext cx="36642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a:t>Minimized Interference via Horizontal &amp; Vertical Staggering</a:t>
            </a:r>
            <a:endParaRPr/>
          </a:p>
        </p:txBody>
      </p:sp>
      <p:pic>
        <p:nvPicPr>
          <p:cNvPr id="160" name="Google Shape;160;p2"/>
          <p:cNvPicPr preferRelativeResize="0"/>
          <p:nvPr/>
        </p:nvPicPr>
        <p:blipFill rotWithShape="1">
          <a:blip r:embed="rId3">
            <a:alphaModFix/>
          </a:blip>
          <a:srcRect b="0" l="0" r="0" t="0"/>
          <a:stretch/>
        </p:blipFill>
        <p:spPr>
          <a:xfrm>
            <a:off x="4481524" y="2042400"/>
            <a:ext cx="3097674" cy="2964700"/>
          </a:xfrm>
          <a:prstGeom prst="rect">
            <a:avLst/>
          </a:prstGeom>
          <a:noFill/>
          <a:ln>
            <a:noFill/>
          </a:ln>
        </p:spPr>
      </p:pic>
      <p:pic>
        <p:nvPicPr>
          <p:cNvPr id="161" name="Google Shape;161;p2"/>
          <p:cNvPicPr preferRelativeResize="0"/>
          <p:nvPr/>
        </p:nvPicPr>
        <p:blipFill rotWithShape="1">
          <a:blip r:embed="rId4">
            <a:alphaModFix/>
          </a:blip>
          <a:srcRect b="0" l="0" r="0" t="0"/>
          <a:stretch/>
        </p:blipFill>
        <p:spPr>
          <a:xfrm>
            <a:off x="1051650" y="2042400"/>
            <a:ext cx="2199075" cy="2964700"/>
          </a:xfrm>
          <a:prstGeom prst="rect">
            <a:avLst/>
          </a:prstGeom>
          <a:noFill/>
          <a:ln>
            <a:noFill/>
          </a:ln>
        </p:spPr>
      </p:pic>
      <p:sp>
        <p:nvSpPr>
          <p:cNvPr id="162" name="Google Shape;162;p2"/>
          <p:cNvSpPr txBox="1"/>
          <p:nvPr>
            <p:ph idx="1" type="body"/>
          </p:nvPr>
        </p:nvSpPr>
        <p:spPr>
          <a:xfrm>
            <a:off x="4369275" y="1152475"/>
            <a:ext cx="4260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Radially Distal Lateral Arrays Maximize Reservoir Utilization (per meter drilled)</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Benchmarking Methodology (GMSH, OGS 1P BHE)</a:t>
            </a:r>
            <a:endParaRPr/>
          </a:p>
        </p:txBody>
      </p:sp>
      <p:sp>
        <p:nvSpPr>
          <p:cNvPr id="168" name="Google Shape;168;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Normalized for Total Drilled Meters &amp; Mass Flow</a:t>
            </a:r>
            <a:endParaRPr/>
          </a:p>
          <a:p>
            <a:pPr indent="0" lvl="0" marL="0" rtl="0" algn="l">
              <a:lnSpc>
                <a:spcPct val="115000"/>
              </a:lnSpc>
              <a:spcBef>
                <a:spcPts val="1200"/>
              </a:spcBef>
              <a:spcAft>
                <a:spcPts val="1200"/>
              </a:spcAft>
              <a:buSzPts val="1800"/>
              <a:buNone/>
            </a:pPr>
            <a:r>
              <a:rPr lang="en"/>
              <a:t>Simulated Geretsried, Germany Conditions</a:t>
            </a:r>
            <a:endParaRPr/>
          </a:p>
        </p:txBody>
      </p:sp>
      <p:pic>
        <p:nvPicPr>
          <p:cNvPr id="169" name="Google Shape;169;p3"/>
          <p:cNvPicPr preferRelativeResize="0"/>
          <p:nvPr/>
        </p:nvPicPr>
        <p:blipFill rotWithShape="1">
          <a:blip r:embed="rId3">
            <a:alphaModFix/>
          </a:blip>
          <a:srcRect b="0" l="0" r="0" t="0"/>
          <a:stretch/>
        </p:blipFill>
        <p:spPr>
          <a:xfrm>
            <a:off x="3962250" y="1928050"/>
            <a:ext cx="4826374" cy="868380"/>
          </a:xfrm>
          <a:prstGeom prst="rect">
            <a:avLst/>
          </a:prstGeom>
          <a:noFill/>
          <a:ln>
            <a:noFill/>
          </a:ln>
        </p:spPr>
      </p:pic>
      <p:pic>
        <p:nvPicPr>
          <p:cNvPr id="170" name="Google Shape;170;p3"/>
          <p:cNvPicPr preferRelativeResize="0"/>
          <p:nvPr/>
        </p:nvPicPr>
        <p:blipFill rotWithShape="1">
          <a:blip r:embed="rId4">
            <a:alphaModFix/>
          </a:blip>
          <a:srcRect b="0" l="0" r="0" t="0"/>
          <a:stretch/>
        </p:blipFill>
        <p:spPr>
          <a:xfrm>
            <a:off x="3962252" y="3706750"/>
            <a:ext cx="4826376" cy="726544"/>
          </a:xfrm>
          <a:prstGeom prst="rect">
            <a:avLst/>
          </a:prstGeom>
          <a:noFill/>
          <a:ln>
            <a:noFill/>
          </a:ln>
        </p:spPr>
      </p:pic>
      <p:sp>
        <p:nvSpPr>
          <p:cNvPr id="171" name="Google Shape;171;p3"/>
          <p:cNvSpPr txBox="1"/>
          <p:nvPr/>
        </p:nvSpPr>
        <p:spPr>
          <a:xfrm>
            <a:off x="5208200" y="1773925"/>
            <a:ext cx="3399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Arial"/>
                <a:ea typeface="Arial"/>
                <a:cs typeface="Arial"/>
                <a:sym typeface="Arial"/>
              </a:rPr>
              <a:t>TRS 2x6 Matched Depth</a:t>
            </a:r>
            <a:endParaRPr b="0" i="0" sz="1500" u="none" cap="none" strike="noStrike">
              <a:solidFill>
                <a:schemeClr val="dk2"/>
              </a:solidFill>
              <a:latin typeface="Arial"/>
              <a:ea typeface="Arial"/>
              <a:cs typeface="Arial"/>
              <a:sym typeface="Arial"/>
            </a:endParaRPr>
          </a:p>
        </p:txBody>
      </p:sp>
      <p:pic>
        <p:nvPicPr>
          <p:cNvPr id="172" name="Google Shape;172;p3"/>
          <p:cNvPicPr preferRelativeResize="0"/>
          <p:nvPr/>
        </p:nvPicPr>
        <p:blipFill rotWithShape="1">
          <a:blip r:embed="rId5">
            <a:alphaModFix/>
          </a:blip>
          <a:srcRect b="0" l="0" r="0" t="0"/>
          <a:stretch/>
        </p:blipFill>
        <p:spPr>
          <a:xfrm>
            <a:off x="347000" y="3645400"/>
            <a:ext cx="3045426" cy="1227175"/>
          </a:xfrm>
          <a:prstGeom prst="rect">
            <a:avLst/>
          </a:prstGeom>
          <a:noFill/>
          <a:ln>
            <a:noFill/>
          </a:ln>
        </p:spPr>
      </p:pic>
      <p:sp>
        <p:nvSpPr>
          <p:cNvPr id="173" name="Google Shape;173;p3"/>
          <p:cNvSpPr txBox="1"/>
          <p:nvPr/>
        </p:nvSpPr>
        <p:spPr>
          <a:xfrm>
            <a:off x="5208200" y="3499250"/>
            <a:ext cx="3399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2"/>
                </a:solidFill>
                <a:latin typeface="Arial"/>
                <a:ea typeface="Arial"/>
                <a:cs typeface="Arial"/>
                <a:sym typeface="Arial"/>
              </a:rPr>
              <a:t>TRS 2x6 Max Depth</a:t>
            </a:r>
            <a:endParaRPr b="0" i="0" sz="1500" u="none" cap="none" strike="noStrike">
              <a:solidFill>
                <a:schemeClr val="dk2"/>
              </a:solidFill>
              <a:latin typeface="Arial"/>
              <a:ea typeface="Arial"/>
              <a:cs typeface="Arial"/>
              <a:sym typeface="Arial"/>
            </a:endParaRPr>
          </a:p>
        </p:txBody>
      </p:sp>
      <p:sp>
        <p:nvSpPr>
          <p:cNvPr id="174" name="Google Shape;174;p3"/>
          <p:cNvSpPr txBox="1"/>
          <p:nvPr/>
        </p:nvSpPr>
        <p:spPr>
          <a:xfrm>
            <a:off x="562950" y="3706750"/>
            <a:ext cx="3399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500" u="none" cap="none" strike="noStrike">
                <a:solidFill>
                  <a:schemeClr val="dk2"/>
                </a:solidFill>
                <a:latin typeface="Arial"/>
                <a:ea typeface="Arial"/>
                <a:cs typeface="Arial"/>
                <a:sym typeface="Arial"/>
              </a:rPr>
              <a:t>Reference Loop</a:t>
            </a:r>
            <a:endParaRPr b="0" i="0" sz="1500" u="none" cap="none" strike="noStrike">
              <a:solidFill>
                <a:schemeClr val="dk2"/>
              </a:solidFill>
              <a:latin typeface="Arial"/>
              <a:ea typeface="Arial"/>
              <a:cs typeface="Arial"/>
              <a:sym typeface="Arial"/>
            </a:endParaRPr>
          </a:p>
        </p:txBody>
      </p:sp>
      <p:sp>
        <p:nvSpPr>
          <p:cNvPr id="175" name="Google Shape;175;p3"/>
          <p:cNvSpPr/>
          <p:nvPr/>
        </p:nvSpPr>
        <p:spPr>
          <a:xfrm rot="-5400000">
            <a:off x="6842275" y="2258375"/>
            <a:ext cx="349500" cy="7266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
          <p:cNvSpPr txBox="1"/>
          <p:nvPr/>
        </p:nvSpPr>
        <p:spPr>
          <a:xfrm>
            <a:off x="7380325" y="2479325"/>
            <a:ext cx="1511700" cy="4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75m to 150m vertical offset to match reference</a:t>
            </a:r>
            <a:endParaRPr b="0" i="0" sz="1200" u="none" cap="none" strike="noStrike">
              <a:solidFill>
                <a:schemeClr val="dk2"/>
              </a:solidFill>
              <a:latin typeface="Arial"/>
              <a:ea typeface="Arial"/>
              <a:cs typeface="Arial"/>
              <a:sym typeface="Arial"/>
            </a:endParaRPr>
          </a:p>
        </p:txBody>
      </p:sp>
      <p:pic>
        <p:nvPicPr>
          <p:cNvPr id="177" name="Google Shape;177;p3"/>
          <p:cNvPicPr preferRelativeResize="0"/>
          <p:nvPr/>
        </p:nvPicPr>
        <p:blipFill>
          <a:blip r:embed="rId6">
            <a:alphaModFix/>
          </a:blip>
          <a:stretch>
            <a:fillRect/>
          </a:stretch>
        </p:blipFill>
        <p:spPr>
          <a:xfrm>
            <a:off x="513928" y="2016359"/>
            <a:ext cx="3288500" cy="1451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3c733a2fdbc_0_58"/>
          <p:cNvPicPr preferRelativeResize="0"/>
          <p:nvPr/>
        </p:nvPicPr>
        <p:blipFill>
          <a:blip r:embed="rId3">
            <a:alphaModFix/>
          </a:blip>
          <a:stretch>
            <a:fillRect/>
          </a:stretch>
        </p:blipFill>
        <p:spPr>
          <a:xfrm>
            <a:off x="90600" y="420733"/>
            <a:ext cx="9105900" cy="40192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Long-Term Thermal Performance</a:t>
            </a:r>
            <a:endParaRPr/>
          </a:p>
        </p:txBody>
      </p:sp>
      <p:sp>
        <p:nvSpPr>
          <p:cNvPr id="188" name="Google Shape;18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Separating Stacks Maintains +5℃ Output After 30 Years</a:t>
            </a:r>
            <a:endParaRPr/>
          </a:p>
        </p:txBody>
      </p:sp>
      <p:pic>
        <p:nvPicPr>
          <p:cNvPr id="189" name="Google Shape;189;p4" title="Fig_Sensitivity_150m_Temp.png"/>
          <p:cNvPicPr preferRelativeResize="0"/>
          <p:nvPr/>
        </p:nvPicPr>
        <p:blipFill rotWithShape="1">
          <a:blip r:embed="rId3">
            <a:alphaModFix/>
          </a:blip>
          <a:srcRect b="0" l="0" r="0" t="0"/>
          <a:stretch/>
        </p:blipFill>
        <p:spPr>
          <a:xfrm>
            <a:off x="211475" y="1649400"/>
            <a:ext cx="4433925" cy="3325452"/>
          </a:xfrm>
          <a:prstGeom prst="rect">
            <a:avLst/>
          </a:prstGeom>
          <a:noFill/>
          <a:ln>
            <a:noFill/>
          </a:ln>
        </p:spPr>
      </p:pic>
      <p:pic>
        <p:nvPicPr>
          <p:cNvPr id="190" name="Google Shape;190;p4" title="Fig_Sensitivity_150m_Power.png"/>
          <p:cNvPicPr preferRelativeResize="0"/>
          <p:nvPr/>
        </p:nvPicPr>
        <p:blipFill rotWithShape="1">
          <a:blip r:embed="rId4">
            <a:alphaModFix/>
          </a:blip>
          <a:srcRect b="0" l="0" r="0" t="0"/>
          <a:stretch/>
        </p:blipFill>
        <p:spPr>
          <a:xfrm>
            <a:off x="4645400" y="1649400"/>
            <a:ext cx="4433935" cy="3325452"/>
          </a:xfrm>
          <a:prstGeom prst="rect">
            <a:avLst/>
          </a:prstGeom>
          <a:noFill/>
          <a:ln>
            <a:noFill/>
          </a:ln>
        </p:spPr>
      </p:pic>
      <p:sp>
        <p:nvSpPr>
          <p:cNvPr id="191" name="Google Shape;191;p4"/>
          <p:cNvSpPr txBox="1"/>
          <p:nvPr/>
        </p:nvSpPr>
        <p:spPr>
          <a:xfrm>
            <a:off x="3574075" y="2158400"/>
            <a:ext cx="506700" cy="2361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TRS 2x6</a:t>
            </a:r>
            <a:endParaRPr b="0" i="0" sz="700" u="none" cap="none" strike="noStrike">
              <a:solidFill>
                <a:schemeClr val="dk2"/>
              </a:solidFill>
              <a:latin typeface="Arial"/>
              <a:ea typeface="Arial"/>
              <a:cs typeface="Arial"/>
              <a:sym typeface="Arial"/>
            </a:endParaRPr>
          </a:p>
        </p:txBody>
      </p:sp>
      <p:sp>
        <p:nvSpPr>
          <p:cNvPr id="192" name="Google Shape;192;p4"/>
          <p:cNvSpPr txBox="1"/>
          <p:nvPr/>
        </p:nvSpPr>
        <p:spPr>
          <a:xfrm>
            <a:off x="8008366" y="2140923"/>
            <a:ext cx="506700" cy="2361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TRS 2x6</a:t>
            </a:r>
            <a:endParaRPr b="0" i="0" sz="700" u="none" cap="none" strike="noStrike">
              <a:solidFill>
                <a:schemeClr val="dk2"/>
              </a:solidFill>
              <a:latin typeface="Arial"/>
              <a:ea typeface="Arial"/>
              <a:cs typeface="Arial"/>
              <a:sym typeface="Arial"/>
            </a:endParaRPr>
          </a:p>
        </p:txBody>
      </p:sp>
      <p:sp>
        <p:nvSpPr>
          <p:cNvPr id="193" name="Google Shape;193;p4"/>
          <p:cNvSpPr/>
          <p:nvPr/>
        </p:nvSpPr>
        <p:spPr>
          <a:xfrm rot="5741466">
            <a:off x="4165468" y="4325459"/>
            <a:ext cx="175465" cy="114867"/>
          </a:xfrm>
          <a:prstGeom prst="lef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4"/>
          <p:cNvSpPr/>
          <p:nvPr/>
        </p:nvSpPr>
        <p:spPr>
          <a:xfrm rot="4557110">
            <a:off x="4022746" y="3984919"/>
            <a:ext cx="349761" cy="15338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4"/>
          <p:cNvSpPr txBox="1"/>
          <p:nvPr/>
        </p:nvSpPr>
        <p:spPr>
          <a:xfrm>
            <a:off x="3686125" y="3757700"/>
            <a:ext cx="12147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+5℃</a:t>
            </a:r>
            <a:endParaRPr sz="10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Hydraulic Feasibility</a:t>
            </a:r>
            <a:endParaRPr/>
          </a:p>
        </p:txBody>
      </p:sp>
      <p:sp>
        <p:nvSpPr>
          <p:cNvPr id="201" name="Google Shape;20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2x6 (90 kg/s): Passive Flow with 9-⅝" Casing</a:t>
            </a:r>
            <a:endParaRPr/>
          </a:p>
          <a:p>
            <a:pPr indent="0" lvl="0" marL="0" rtl="0" algn="l">
              <a:lnSpc>
                <a:spcPct val="115000"/>
              </a:lnSpc>
              <a:spcBef>
                <a:spcPts val="1200"/>
              </a:spcBef>
              <a:spcAft>
                <a:spcPts val="1200"/>
              </a:spcAft>
              <a:buSzPts val="1800"/>
              <a:buNone/>
            </a:pPr>
            <a:r>
              <a:rPr lang="en"/>
              <a:t>4x6 (180 kg/s): Friction Limits Require Parasitic Pumping with 9-⅝” Casing. Passive Flow with 13-⅜” casing.</a:t>
            </a:r>
            <a:endParaRPr/>
          </a:p>
        </p:txBody>
      </p:sp>
      <p:pic>
        <p:nvPicPr>
          <p:cNvPr id="202" name="Google Shape;202;p5"/>
          <p:cNvPicPr preferRelativeResize="0"/>
          <p:nvPr/>
        </p:nvPicPr>
        <p:blipFill rotWithShape="1">
          <a:blip r:embed="rId3">
            <a:alphaModFix/>
          </a:blip>
          <a:srcRect b="0" l="0" r="0" t="0"/>
          <a:stretch/>
        </p:blipFill>
        <p:spPr>
          <a:xfrm>
            <a:off x="2439287" y="2309348"/>
            <a:ext cx="4265425" cy="270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Conclusions</a:t>
            </a:r>
            <a:endParaRPr/>
          </a:p>
        </p:txBody>
      </p:sp>
      <p:sp>
        <p:nvSpPr>
          <p:cNvPr id="208" name="Google Shape;208;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62500" lnSpcReduction="10000"/>
          </a:bodyPr>
          <a:lstStyle/>
          <a:p>
            <a:pPr indent="0" lvl="0" marL="0" rtl="0" algn="l">
              <a:lnSpc>
                <a:spcPct val="115000"/>
              </a:lnSpc>
              <a:spcBef>
                <a:spcPts val="0"/>
              </a:spcBef>
              <a:spcAft>
                <a:spcPts val="0"/>
              </a:spcAft>
              <a:buSzPct val="100000"/>
              <a:buNone/>
            </a:pPr>
            <a:r>
              <a:rPr b="1" lang="en"/>
              <a:t>Viable Today: </a:t>
            </a:r>
            <a:r>
              <a:rPr lang="en"/>
              <a:t>TRS is executable immediately using the high-temp conventional drilling techniques validated by Gonzalez Luis et al. (2026).</a:t>
            </a:r>
            <a:endParaRPr/>
          </a:p>
          <a:p>
            <a:pPr indent="0" lvl="0" marL="0" rtl="0" algn="l">
              <a:lnSpc>
                <a:spcPct val="115000"/>
              </a:lnSpc>
              <a:spcBef>
                <a:spcPts val="0"/>
              </a:spcBef>
              <a:spcAft>
                <a:spcPts val="0"/>
              </a:spcAft>
              <a:buSzPct val="100000"/>
              <a:buNone/>
            </a:pPr>
            <a:r>
              <a:t/>
            </a:r>
            <a:endParaRPr/>
          </a:p>
          <a:p>
            <a:pPr indent="0" lvl="0" marL="0" rtl="0" algn="l">
              <a:lnSpc>
                <a:spcPct val="115000"/>
              </a:lnSpc>
              <a:spcBef>
                <a:spcPts val="0"/>
              </a:spcBef>
              <a:spcAft>
                <a:spcPts val="0"/>
              </a:spcAft>
              <a:buSzPct val="100000"/>
              <a:buNone/>
            </a:pPr>
            <a:r>
              <a:rPr b="1" lang="en"/>
              <a:t>Optimized for MMW:</a:t>
            </a:r>
            <a:r>
              <a:rPr lang="en"/>
              <a:t> TRS is the only architecture designed to leverage Millimeter-Wave (MMW) drilling constraints as a feature. By utilizing long-radius geometries, we solve the steering bottleneck. When MMW arrives, CAPEX drops by ~50%, and unit economics become market-leading.</a:t>
            </a:r>
            <a:endParaRPr/>
          </a:p>
          <a:p>
            <a:pPr indent="0" lvl="0" marL="0" rtl="0" algn="l">
              <a:lnSpc>
                <a:spcPct val="115000"/>
              </a:lnSpc>
              <a:spcBef>
                <a:spcPts val="0"/>
              </a:spcBef>
              <a:spcAft>
                <a:spcPts val="0"/>
              </a:spcAft>
              <a:buSzPct val="100000"/>
              <a:buNone/>
            </a:pPr>
            <a:r>
              <a:t/>
            </a:r>
            <a:endParaRPr/>
          </a:p>
          <a:p>
            <a:pPr indent="0" lvl="0" marL="0" rtl="0" algn="l">
              <a:lnSpc>
                <a:spcPct val="115000"/>
              </a:lnSpc>
              <a:spcBef>
                <a:spcPts val="0"/>
              </a:spcBef>
              <a:spcAft>
                <a:spcPts val="0"/>
              </a:spcAft>
              <a:buSzPct val="100000"/>
              <a:buNone/>
            </a:pPr>
            <a:r>
              <a:rPr b="1" lang="en"/>
              <a:t>Geometric Advantage:</a:t>
            </a:r>
            <a:r>
              <a:rPr lang="en"/>
              <a:t> Radial diverging topology minimizes the 'Thermal Interference' seen in parallel-stacked arrays. This allows TRS to access &gt;2x more rock volume per well than stacked designs.</a:t>
            </a:r>
            <a:endParaRPr/>
          </a:p>
          <a:p>
            <a:pPr indent="0" lvl="0" marL="0" rtl="0" algn="l">
              <a:lnSpc>
                <a:spcPct val="115000"/>
              </a:lnSpc>
              <a:spcBef>
                <a:spcPts val="0"/>
              </a:spcBef>
              <a:spcAft>
                <a:spcPts val="0"/>
              </a:spcAft>
              <a:buSzPct val="100000"/>
              <a:buNone/>
            </a:pPr>
            <a:r>
              <a:t/>
            </a:r>
            <a:endParaRPr/>
          </a:p>
          <a:p>
            <a:pPr indent="0" lvl="0" marL="0" rtl="0" algn="l">
              <a:lnSpc>
                <a:spcPct val="115000"/>
              </a:lnSpc>
              <a:spcBef>
                <a:spcPts val="0"/>
              </a:spcBef>
              <a:spcAft>
                <a:spcPts val="0"/>
              </a:spcAft>
              <a:buSzPct val="100000"/>
              <a:buNone/>
            </a:pPr>
            <a:r>
              <a:rPr b="1" lang="en"/>
              <a:t>Risk Segmentation:</a:t>
            </a:r>
            <a:r>
              <a:rPr lang="en"/>
              <a:t> Phased scaling allows for 'Live-Expansion.' We de-risk the reservoir in $10M or smaller increments (one 3-lateral set) rather than $100M+ 'All-or-Nothing' commitment.</a:t>
            </a:r>
            <a:endParaRPr/>
          </a:p>
          <a:p>
            <a:pPr indent="0" lvl="0" marL="0" rtl="0" algn="l">
              <a:lnSpc>
                <a:spcPct val="115000"/>
              </a:lnSpc>
              <a:spcBef>
                <a:spcPts val="0"/>
              </a:spcBef>
              <a:spcAft>
                <a:spcPts val="0"/>
              </a:spcAft>
              <a:buSzPct val="100000"/>
              <a:buNone/>
            </a:pPr>
            <a:r>
              <a:t/>
            </a:r>
            <a:endParaRPr/>
          </a:p>
          <a:p>
            <a:pPr indent="0" lvl="0" marL="0" rtl="0" algn="l">
              <a:lnSpc>
                <a:spcPct val="115000"/>
              </a:lnSpc>
              <a:spcBef>
                <a:spcPts val="0"/>
              </a:spcBef>
              <a:spcAft>
                <a:spcPts val="0"/>
              </a:spcAft>
              <a:buSzPct val="100000"/>
              <a:buNone/>
            </a:pPr>
            <a:r>
              <a:rPr b="1" lang="en"/>
              <a:t>Hydraulic Stability: </a:t>
            </a:r>
            <a:r>
              <a:rPr lang="en"/>
              <a:t>Large-bore completions maintain &gt;1 MPa buoyant drive at commercial flow rates (180 kg/s), eliminating parasitic pumping loads.</a:t>
            </a:r>
            <a:endParaRPr/>
          </a:p>
          <a:p>
            <a:pPr indent="0" lvl="0" marL="0" rtl="0" algn="l">
              <a:lnSpc>
                <a:spcPct val="115000"/>
              </a:lnSpc>
              <a:spcBef>
                <a:spcPts val="1200"/>
              </a:spcBef>
              <a:spcAft>
                <a:spcPts val="1200"/>
              </a:spcAft>
              <a:buSzPct val="100000"/>
              <a:buNone/>
            </a:pPr>
            <a:r>
              <a:rPr b="1" lang="en"/>
              <a:t>Operational Control:</a:t>
            </a:r>
            <a:r>
              <a:rPr lang="en"/>
              <a:t> Proprietary Downhole Nodes enable active 'Thermal Rebalancing'. Cold laterals can be shut-in to accelerate startup and balance flow over time.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c733a2fdbc_0_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214" name="Google Shape;214;g3c733a2fdbc_0_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Phase 1 Pilot Roadmap: Shallow Hub + Single MMW Radial Lateral.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Techno-economic pairing of MMW Drilling Speed with TRS Phased Revenue.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3c733a2fdbc_0_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p>
        </p:txBody>
      </p:sp>
      <p:sp>
        <p:nvSpPr>
          <p:cNvPr id="64" name="Google Shape;64;g3c733a2fdbc_0_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eriod"/>
            </a:pPr>
            <a:r>
              <a:rPr lang="en"/>
              <a:t>Why pursue closed-loop?</a:t>
            </a:r>
            <a:endParaRPr/>
          </a:p>
          <a:p>
            <a:pPr indent="-325755" lvl="0" marL="457200" rtl="0" algn="l">
              <a:spcBef>
                <a:spcPts val="0"/>
              </a:spcBef>
              <a:spcAft>
                <a:spcPts val="0"/>
              </a:spcAft>
              <a:buSzPct val="100000"/>
              <a:buAutoNum type="arabicPeriod"/>
            </a:pPr>
            <a:r>
              <a:rPr lang="en"/>
              <a:t>AGS / lateral array </a:t>
            </a:r>
            <a:r>
              <a:rPr lang="en"/>
              <a:t>economic</a:t>
            </a:r>
            <a:r>
              <a:rPr b="1" lang="en"/>
              <a:t> </a:t>
            </a:r>
            <a:r>
              <a:rPr lang="en"/>
              <a:t>problems</a:t>
            </a:r>
            <a:endParaRPr/>
          </a:p>
          <a:p>
            <a:pPr indent="-325755" lvl="0" marL="457200" rtl="0" algn="l">
              <a:spcBef>
                <a:spcPts val="0"/>
              </a:spcBef>
              <a:spcAft>
                <a:spcPts val="0"/>
              </a:spcAft>
              <a:buSzPct val="100000"/>
              <a:buAutoNum type="arabicPeriod"/>
            </a:pPr>
            <a:r>
              <a:rPr lang="en"/>
              <a:t>AGS / lateral array economic</a:t>
            </a:r>
            <a:r>
              <a:rPr b="1" lang="en"/>
              <a:t> </a:t>
            </a:r>
            <a:r>
              <a:rPr lang="en"/>
              <a:t>solutions</a:t>
            </a:r>
            <a:endParaRPr/>
          </a:p>
          <a:p>
            <a:pPr indent="-325755" lvl="0" marL="457200" rtl="0" algn="l">
              <a:spcBef>
                <a:spcPts val="0"/>
              </a:spcBef>
              <a:spcAft>
                <a:spcPts val="0"/>
              </a:spcAft>
              <a:buSzPct val="100000"/>
              <a:buAutoNum type="arabicPeriod"/>
            </a:pPr>
            <a:r>
              <a:rPr lang="en"/>
              <a:t>Technical challenges / solutions</a:t>
            </a:r>
            <a:endParaRPr/>
          </a:p>
          <a:p>
            <a:pPr indent="-325755" lvl="0" marL="457200" rtl="0" algn="l">
              <a:spcBef>
                <a:spcPts val="0"/>
              </a:spcBef>
              <a:spcAft>
                <a:spcPts val="0"/>
              </a:spcAft>
              <a:buSzPct val="100000"/>
              <a:buAutoNum type="arabicPeriod"/>
            </a:pPr>
            <a:r>
              <a:rPr lang="en"/>
              <a:t>Phased-Scaling Vision</a:t>
            </a:r>
            <a:endParaRPr/>
          </a:p>
          <a:p>
            <a:pPr indent="-325755" lvl="0" marL="457200" rtl="0" algn="l">
              <a:spcBef>
                <a:spcPts val="0"/>
              </a:spcBef>
              <a:spcAft>
                <a:spcPts val="0"/>
              </a:spcAft>
              <a:buSzPct val="100000"/>
              <a:buAutoNum type="arabicPeriod"/>
            </a:pPr>
            <a:r>
              <a:rPr lang="en"/>
              <a:t>Phased Scaling Visualizations</a:t>
            </a:r>
            <a:endParaRPr/>
          </a:p>
          <a:p>
            <a:pPr indent="-325755" lvl="0" marL="457200" rtl="0" algn="l">
              <a:spcBef>
                <a:spcPts val="0"/>
              </a:spcBef>
              <a:spcAft>
                <a:spcPts val="0"/>
              </a:spcAft>
              <a:buSzPct val="100000"/>
              <a:buAutoNum type="arabicPeriod"/>
            </a:pPr>
            <a:r>
              <a:rPr lang="en"/>
              <a:t>The Enabler: Downhole Isolation Node</a:t>
            </a:r>
            <a:endParaRPr/>
          </a:p>
          <a:p>
            <a:pPr indent="-325755" lvl="0" marL="457200" rtl="0" algn="l">
              <a:spcBef>
                <a:spcPts val="0"/>
              </a:spcBef>
              <a:spcAft>
                <a:spcPts val="0"/>
              </a:spcAft>
              <a:buSzPct val="100000"/>
              <a:buAutoNum type="arabicPeriod"/>
            </a:pPr>
            <a:r>
              <a:rPr lang="en"/>
              <a:t>Architecture</a:t>
            </a:r>
            <a:endParaRPr/>
          </a:p>
          <a:p>
            <a:pPr indent="-325755" lvl="0" marL="457200" rtl="0" algn="l">
              <a:spcBef>
                <a:spcPts val="0"/>
              </a:spcBef>
              <a:spcAft>
                <a:spcPts val="0"/>
              </a:spcAft>
              <a:buSzPct val="100000"/>
              <a:buAutoNum type="arabicPeriod"/>
            </a:pPr>
            <a:r>
              <a:rPr lang="en"/>
              <a:t>Methodology Benchmarking Against Existing State-of-Art Solution</a:t>
            </a:r>
            <a:endParaRPr/>
          </a:p>
          <a:p>
            <a:pPr indent="-325755" lvl="0" marL="457200" rtl="0" algn="l">
              <a:spcBef>
                <a:spcPts val="0"/>
              </a:spcBef>
              <a:spcAft>
                <a:spcPts val="0"/>
              </a:spcAft>
              <a:buSzPct val="100000"/>
              <a:buAutoNum type="arabicPeriod"/>
            </a:pPr>
            <a:r>
              <a:rPr lang="en"/>
              <a:t>Thermal Performance Results</a:t>
            </a:r>
            <a:endParaRPr/>
          </a:p>
          <a:p>
            <a:pPr indent="-325755" lvl="0" marL="457200" rtl="0" algn="l">
              <a:spcBef>
                <a:spcPts val="0"/>
              </a:spcBef>
              <a:spcAft>
                <a:spcPts val="0"/>
              </a:spcAft>
              <a:buSzPct val="100000"/>
              <a:buAutoNum type="arabicPeriod"/>
            </a:pPr>
            <a:r>
              <a:rPr lang="en"/>
              <a:t>Hydraulic Feasibility and Parameter Sensitivity Analysis</a:t>
            </a:r>
            <a:endParaRPr/>
          </a:p>
          <a:p>
            <a:pPr indent="-325755" lvl="0" marL="457200" rtl="0" algn="l">
              <a:spcBef>
                <a:spcPts val="0"/>
              </a:spcBef>
              <a:spcAft>
                <a:spcPts val="0"/>
              </a:spcAft>
              <a:buSzPct val="100000"/>
              <a:buAutoNum type="arabicPeriod"/>
            </a:pPr>
            <a:r>
              <a:rPr lang="en"/>
              <a:t>Conclusions</a:t>
            </a:r>
            <a:endParaRPr/>
          </a:p>
          <a:p>
            <a:pPr indent="-325755" lvl="0" marL="457200" rtl="0" algn="l">
              <a:spcBef>
                <a:spcPts val="0"/>
              </a:spcBef>
              <a:spcAft>
                <a:spcPts val="0"/>
              </a:spcAft>
              <a:buSzPct val="100000"/>
              <a:buAutoNum type="arabicPeriod"/>
            </a:pPr>
            <a:r>
              <a:rPr lang="en"/>
              <a:t>Next Steps</a:t>
            </a:r>
            <a:endParaRPr/>
          </a:p>
          <a:p>
            <a:pPr indent="-325755" lvl="0" marL="457200" rtl="0" algn="l">
              <a:spcBef>
                <a:spcPts val="0"/>
              </a:spcBef>
              <a:spcAft>
                <a:spcPts val="0"/>
              </a:spcAft>
              <a:buSzPct val="100000"/>
              <a:buAutoNum type="arabicPeriod"/>
            </a:pPr>
            <a:r>
              <a:rPr lang="en"/>
              <a:t>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Power for People (and Data Centers)</a:t>
            </a:r>
            <a:endParaRPr/>
          </a:p>
        </p:txBody>
      </p:sp>
      <p:sp>
        <p:nvSpPr>
          <p:cNvPr id="220" name="Google Shape;220;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Provides Built-In Thermal Perimeter for District Heating, Local Industry, Lateral Co-Location</a:t>
            </a:r>
            <a:endParaRPr/>
          </a:p>
        </p:txBody>
      </p:sp>
      <p:pic>
        <p:nvPicPr>
          <p:cNvPr id="221" name="Google Shape;221;p11"/>
          <p:cNvPicPr preferRelativeResize="0"/>
          <p:nvPr/>
        </p:nvPicPr>
        <p:blipFill>
          <a:blip r:embed="rId3">
            <a:alphaModFix/>
          </a:blip>
          <a:stretch>
            <a:fillRect/>
          </a:stretch>
        </p:blipFill>
        <p:spPr>
          <a:xfrm>
            <a:off x="2845475" y="1561800"/>
            <a:ext cx="3453051" cy="3488900"/>
          </a:xfrm>
          <a:prstGeom prst="rect">
            <a:avLst/>
          </a:prstGeom>
          <a:noFill/>
          <a:ln>
            <a:noFill/>
          </a:ln>
        </p:spPr>
      </p:pic>
      <p:sp>
        <p:nvSpPr>
          <p:cNvPr id="222" name="Google Shape;222;p11"/>
          <p:cNvSpPr txBox="1"/>
          <p:nvPr/>
        </p:nvSpPr>
        <p:spPr>
          <a:xfrm>
            <a:off x="3216025" y="3645225"/>
            <a:ext cx="14328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2"/>
                </a:solidFill>
              </a:rPr>
              <a:t>Agriculture</a:t>
            </a:r>
            <a:endParaRPr sz="1000">
              <a:solidFill>
                <a:schemeClr val="lt2"/>
              </a:solidFill>
            </a:endParaRPr>
          </a:p>
        </p:txBody>
      </p:sp>
      <p:sp>
        <p:nvSpPr>
          <p:cNvPr id="223" name="Google Shape;223;p11"/>
          <p:cNvSpPr txBox="1"/>
          <p:nvPr/>
        </p:nvSpPr>
        <p:spPr>
          <a:xfrm>
            <a:off x="4678825" y="2633725"/>
            <a:ext cx="14328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2"/>
                </a:solidFill>
              </a:rPr>
              <a:t>Data Centers</a:t>
            </a:r>
            <a:endParaRPr sz="1000">
              <a:solidFill>
                <a:schemeClr val="lt2"/>
              </a:solidFill>
            </a:endParaRPr>
          </a:p>
        </p:txBody>
      </p:sp>
      <p:sp>
        <p:nvSpPr>
          <p:cNvPr id="224" name="Google Shape;224;p11"/>
          <p:cNvSpPr txBox="1"/>
          <p:nvPr/>
        </p:nvSpPr>
        <p:spPr>
          <a:xfrm>
            <a:off x="3216025" y="2633725"/>
            <a:ext cx="14328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2"/>
                </a:solidFill>
              </a:rPr>
              <a:t>District Heating</a:t>
            </a:r>
            <a:endParaRPr sz="1000">
              <a:solidFill>
                <a:schemeClr val="lt2"/>
              </a:solidFill>
            </a:endParaRPr>
          </a:p>
        </p:txBody>
      </p:sp>
      <p:sp>
        <p:nvSpPr>
          <p:cNvPr id="225" name="Google Shape;225;p11"/>
          <p:cNvSpPr txBox="1"/>
          <p:nvPr/>
        </p:nvSpPr>
        <p:spPr>
          <a:xfrm>
            <a:off x="4714375" y="3645225"/>
            <a:ext cx="14328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2"/>
                </a:solidFill>
              </a:rPr>
              <a:t>Local Industry</a:t>
            </a:r>
            <a:endParaRPr sz="1000">
              <a:solidFill>
                <a:schemeClr val="lt2"/>
              </a:solidFill>
            </a:endParaRPr>
          </a:p>
        </p:txBody>
      </p:sp>
      <p:sp>
        <p:nvSpPr>
          <p:cNvPr id="226" name="Google Shape;226;p11"/>
          <p:cNvSpPr/>
          <p:nvPr/>
        </p:nvSpPr>
        <p:spPr>
          <a:xfrm>
            <a:off x="3065425" y="3222175"/>
            <a:ext cx="148200" cy="174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11"/>
          <p:cNvSpPr/>
          <p:nvPr/>
        </p:nvSpPr>
        <p:spPr>
          <a:xfrm>
            <a:off x="4497900" y="1738575"/>
            <a:ext cx="148200" cy="174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11"/>
          <p:cNvSpPr/>
          <p:nvPr/>
        </p:nvSpPr>
        <p:spPr>
          <a:xfrm>
            <a:off x="5963425" y="3219100"/>
            <a:ext cx="148200" cy="174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11"/>
          <p:cNvSpPr/>
          <p:nvPr/>
        </p:nvSpPr>
        <p:spPr>
          <a:xfrm>
            <a:off x="4423800" y="4656725"/>
            <a:ext cx="148200" cy="174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11"/>
          <p:cNvSpPr/>
          <p:nvPr/>
        </p:nvSpPr>
        <p:spPr>
          <a:xfrm>
            <a:off x="4419532" y="3169925"/>
            <a:ext cx="235200" cy="2496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11"/>
          <p:cNvSpPr/>
          <p:nvPr/>
        </p:nvSpPr>
        <p:spPr>
          <a:xfrm>
            <a:off x="6718625" y="2458474"/>
            <a:ext cx="148200" cy="174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11"/>
          <p:cNvSpPr/>
          <p:nvPr/>
        </p:nvSpPr>
        <p:spPr>
          <a:xfrm>
            <a:off x="6675132" y="2798700"/>
            <a:ext cx="235200" cy="2496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11"/>
          <p:cNvSpPr txBox="1"/>
          <p:nvPr/>
        </p:nvSpPr>
        <p:spPr>
          <a:xfrm>
            <a:off x="6923300" y="2344800"/>
            <a:ext cx="11931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Outflow</a:t>
            </a:r>
            <a:br>
              <a:rPr lang="en" sz="1200">
                <a:solidFill>
                  <a:schemeClr val="dk2"/>
                </a:solidFill>
              </a:rPr>
            </a:br>
            <a:br>
              <a:rPr lang="en" sz="1200">
                <a:solidFill>
                  <a:schemeClr val="dk2"/>
                </a:solidFill>
              </a:rPr>
            </a:br>
            <a:r>
              <a:rPr lang="en" sz="1200">
                <a:solidFill>
                  <a:schemeClr val="dk2"/>
                </a:solidFill>
              </a:rPr>
              <a:t>Injector</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Fluid Return Pipe</a:t>
            </a:r>
            <a:endParaRPr sz="1200">
              <a:solidFill>
                <a:schemeClr val="dk2"/>
              </a:solidFill>
            </a:endParaRPr>
          </a:p>
        </p:txBody>
      </p:sp>
      <p:sp>
        <p:nvSpPr>
          <p:cNvPr id="234" name="Google Shape;234;p11"/>
          <p:cNvSpPr/>
          <p:nvPr/>
        </p:nvSpPr>
        <p:spPr>
          <a:xfrm>
            <a:off x="6609797" y="3239585"/>
            <a:ext cx="330900" cy="43500"/>
          </a:xfrm>
          <a:prstGeom prst="rect">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c733a2fdbc_0_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920"/>
              <a:t>The Future of Geothermal is Radial</a:t>
            </a:r>
            <a:endParaRPr sz="3920"/>
          </a:p>
          <a:p>
            <a:pPr indent="0" lvl="0" marL="0" rtl="0" algn="l">
              <a:spcBef>
                <a:spcPts val="0"/>
              </a:spcBef>
              <a:spcAft>
                <a:spcPts val="0"/>
              </a:spcAft>
              <a:buClr>
                <a:schemeClr val="dk1"/>
              </a:buClr>
              <a:buSzPts val="990"/>
              <a:buFont typeface="Arial"/>
              <a:buNone/>
            </a:pPr>
            <a:r>
              <a:t/>
            </a:r>
            <a:endParaRPr sz="3920"/>
          </a:p>
          <a:p>
            <a:pPr indent="0" lvl="0" marL="0" rtl="0" algn="l">
              <a:spcBef>
                <a:spcPts val="0"/>
              </a:spcBef>
              <a:spcAft>
                <a:spcPts val="0"/>
              </a:spcAft>
              <a:buSzPts val="990"/>
              <a:buNone/>
            </a:pPr>
            <a:r>
              <a:t/>
            </a:r>
            <a:endParaRPr sz="3920"/>
          </a:p>
        </p:txBody>
      </p:sp>
      <p:sp>
        <p:nvSpPr>
          <p:cNvPr id="240" name="Google Shape;240;g3c733a2fdbc_0_64"/>
          <p:cNvSpPr txBox="1"/>
          <p:nvPr>
            <p:ph idx="1" type="body"/>
          </p:nvPr>
        </p:nvSpPr>
        <p:spPr>
          <a:xfrm>
            <a:off x="306350" y="3826200"/>
            <a:ext cx="4173000" cy="13173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u="sng">
                <a:solidFill>
                  <a:schemeClr val="hlink"/>
                </a:solidFill>
                <a:hlinkClick r:id="rId3"/>
              </a:rPr>
              <a:t>sam@tellierdynamics.com</a:t>
            </a:r>
            <a:endParaRPr/>
          </a:p>
          <a:p>
            <a:pPr indent="0" lvl="0" marL="0" rtl="0" algn="ctr">
              <a:spcBef>
                <a:spcPts val="0"/>
              </a:spcBef>
              <a:spcAft>
                <a:spcPts val="0"/>
              </a:spcAft>
              <a:buNone/>
            </a:pPr>
            <a:r>
              <a:rPr lang="en"/>
              <a:t>Tellier Dynamics, Seattle, WA USA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41" name="Google Shape;241;g3c733a2fdbc_0_64"/>
          <p:cNvPicPr preferRelativeResize="0"/>
          <p:nvPr/>
        </p:nvPicPr>
        <p:blipFill>
          <a:blip r:embed="rId4">
            <a:alphaModFix/>
          </a:blip>
          <a:stretch>
            <a:fillRect/>
          </a:stretch>
        </p:blipFill>
        <p:spPr>
          <a:xfrm>
            <a:off x="1203500" y="1383162"/>
            <a:ext cx="2378700" cy="2377200"/>
          </a:xfrm>
          <a:prstGeom prst="ellipse">
            <a:avLst/>
          </a:prstGeom>
          <a:noFill/>
          <a:ln>
            <a:noFill/>
          </a:ln>
        </p:spPr>
      </p:pic>
      <p:pic>
        <p:nvPicPr>
          <p:cNvPr id="242" name="Google Shape;242;g3c733a2fdbc_0_64"/>
          <p:cNvPicPr preferRelativeResize="0"/>
          <p:nvPr/>
        </p:nvPicPr>
        <p:blipFill>
          <a:blip r:embed="rId5">
            <a:alphaModFix/>
          </a:blip>
          <a:stretch>
            <a:fillRect/>
          </a:stretch>
        </p:blipFill>
        <p:spPr>
          <a:xfrm>
            <a:off x="5264663" y="1383151"/>
            <a:ext cx="2314963" cy="2377200"/>
          </a:xfrm>
          <a:prstGeom prst="rect">
            <a:avLst/>
          </a:prstGeom>
          <a:noFill/>
          <a:ln>
            <a:noFill/>
          </a:ln>
        </p:spPr>
      </p:pic>
      <p:sp>
        <p:nvSpPr>
          <p:cNvPr id="243" name="Google Shape;243;g3c733a2fdbc_0_64"/>
          <p:cNvSpPr txBox="1"/>
          <p:nvPr/>
        </p:nvSpPr>
        <p:spPr>
          <a:xfrm>
            <a:off x="4581050" y="3826200"/>
            <a:ext cx="3682200" cy="9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Scan to Download Paper &amp; Slides</a:t>
            </a:r>
            <a:br>
              <a:rPr lang="en"/>
            </a:br>
            <a:r>
              <a:rPr lang="en" sz="1800" u="sng">
                <a:solidFill>
                  <a:schemeClr val="hlink"/>
                </a:solidFill>
                <a:hlinkClick r:id="rId6"/>
              </a:rPr>
              <a:t>https://tellierdynamics.com</a:t>
            </a:r>
            <a:br>
              <a:rPr lang="en" sz="1800">
                <a:solidFill>
                  <a:schemeClr val="dk2"/>
                </a:solidFill>
              </a:rPr>
            </a:b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c733a2fdbc_0_1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 Disclosure</a:t>
            </a:r>
            <a:endParaRPr/>
          </a:p>
        </p:txBody>
      </p:sp>
      <p:sp>
        <p:nvSpPr>
          <p:cNvPr id="249" name="Google Shape;249;g3c733a2fdbc_0_1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Several models were used for research, drafting, and coding tasks, most substantially Google Gemini. Results were verified by the author.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c733a2fdbc_0_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Closed Loop? (Not EGS)</a:t>
            </a:r>
            <a:endParaRPr/>
          </a:p>
        </p:txBody>
      </p:sp>
      <p:sp>
        <p:nvSpPr>
          <p:cNvPr id="70" name="Google Shape;70;g3c733a2fdbc_0_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No Induced Seismicity Risk</a:t>
            </a:r>
            <a:endParaRPr/>
          </a:p>
          <a:p>
            <a:pPr indent="0" lvl="0" marL="0" rtl="0" algn="l">
              <a:spcBef>
                <a:spcPts val="0"/>
              </a:spcBef>
              <a:spcAft>
                <a:spcPts val="0"/>
              </a:spcAft>
              <a:buNone/>
            </a:pPr>
            <a:r>
              <a:rPr b="1" lang="en"/>
              <a:t>Resistant</a:t>
            </a:r>
            <a:r>
              <a:rPr lang="en"/>
              <a:t> to seismicity (Eavor™ NL report)</a:t>
            </a:r>
            <a:endParaRPr/>
          </a:p>
          <a:p>
            <a:pPr indent="0" lvl="0" marL="0" rtl="0" algn="l">
              <a:spcBef>
                <a:spcPts val="0"/>
              </a:spcBef>
              <a:spcAft>
                <a:spcPts val="0"/>
              </a:spcAft>
              <a:buNone/>
            </a:pPr>
            <a:r>
              <a:rPr lang="en"/>
              <a:t>Lower risk / uncertainty. </a:t>
            </a:r>
            <a:r>
              <a:rPr b="1" lang="en"/>
              <a:t>P</a:t>
            </a:r>
            <a:r>
              <a:rPr b="1" lang="en"/>
              <a:t>redictable</a:t>
            </a:r>
            <a:endParaRPr b="1"/>
          </a:p>
          <a:p>
            <a:pPr indent="0" lvl="0" marL="0" rtl="0" algn="l">
              <a:spcBef>
                <a:spcPts val="0"/>
              </a:spcBef>
              <a:spcAft>
                <a:spcPts val="0"/>
              </a:spcAft>
              <a:buNone/>
            </a:pPr>
            <a:r>
              <a:rPr lang="en"/>
              <a:t>Utilize </a:t>
            </a:r>
            <a:r>
              <a:rPr b="1" lang="en"/>
              <a:t>electrical</a:t>
            </a:r>
            <a:r>
              <a:rPr b="1" lang="en"/>
              <a:t> power AND thermal heat</a:t>
            </a:r>
            <a:endParaRPr b="1"/>
          </a:p>
          <a:p>
            <a:pPr indent="0" lvl="0" marL="0" rtl="0" algn="l">
              <a:spcBef>
                <a:spcPts val="0"/>
              </a:spcBef>
              <a:spcAft>
                <a:spcPts val="0"/>
              </a:spcAft>
              <a:buNone/>
            </a:pPr>
            <a:r>
              <a:rPr lang="en"/>
              <a:t>Simpler + cheaper surface infrastructure</a:t>
            </a:r>
            <a:endParaRPr/>
          </a:p>
          <a:p>
            <a:pPr indent="0" lvl="0" marL="0" rtl="0" algn="l">
              <a:spcBef>
                <a:spcPts val="0"/>
              </a:spcBef>
              <a:spcAft>
                <a:spcPts val="0"/>
              </a:spcAft>
              <a:buNone/>
            </a:pPr>
            <a:r>
              <a:rPr b="1" lang="en"/>
              <a:t>No fluid loss </a:t>
            </a:r>
            <a:r>
              <a:rPr lang="en"/>
              <a:t>(tiny amounts)</a:t>
            </a:r>
            <a:endParaRPr/>
          </a:p>
          <a:p>
            <a:pPr indent="0" lvl="0" marL="0" rtl="0" algn="l">
              <a:spcBef>
                <a:spcPts val="0"/>
              </a:spcBef>
              <a:spcAft>
                <a:spcPts val="0"/>
              </a:spcAft>
              <a:buNone/>
            </a:pPr>
            <a:r>
              <a:rPr b="1" lang="en"/>
              <a:t>Passive flow </a:t>
            </a:r>
            <a:r>
              <a:rPr lang="en"/>
              <a:t>with </a:t>
            </a:r>
            <a:r>
              <a:rPr b="1" lang="en"/>
              <a:t>thermosiphon</a:t>
            </a:r>
            <a:endParaRPr b="1"/>
          </a:p>
          <a:p>
            <a:pPr indent="0" lvl="0" marL="0" rtl="0" algn="l">
              <a:spcBef>
                <a:spcPts val="0"/>
              </a:spcBef>
              <a:spcAft>
                <a:spcPts val="0"/>
              </a:spcAft>
              <a:buNone/>
            </a:pPr>
            <a:r>
              <a:rPr lang="en"/>
              <a:t>Viable in seismically and environmentally sensitive geographies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3c733a2fdbc_0_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Lateral Arrays? (Not Coaxial BHEs)</a:t>
            </a:r>
            <a:endParaRPr/>
          </a:p>
        </p:txBody>
      </p:sp>
      <p:sp>
        <p:nvSpPr>
          <p:cNvPr id="76" name="Google Shape;76;g3c733a2fdbc_0_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Increased deep + hot contact area per drilled meter</a:t>
            </a:r>
            <a:endParaRPr/>
          </a:p>
          <a:p>
            <a:pPr indent="0" lvl="0" marL="0" rtl="0" algn="l">
              <a:spcBef>
                <a:spcPts val="0"/>
              </a:spcBef>
              <a:spcAft>
                <a:spcPts val="0"/>
              </a:spcAft>
              <a:buNone/>
            </a:pPr>
            <a:r>
              <a:rPr lang="en"/>
              <a:t>Physically separated injection and production flows (minimal interference)</a:t>
            </a:r>
            <a:endParaRPr/>
          </a:p>
          <a:p>
            <a:pPr indent="0" lvl="0" marL="0" rtl="0" algn="l">
              <a:spcBef>
                <a:spcPts val="0"/>
              </a:spcBef>
              <a:spcAft>
                <a:spcPts val="0"/>
              </a:spcAft>
              <a:buNone/>
            </a:pPr>
            <a:r>
              <a:rPr lang="en"/>
              <a:t>More subsurface horizontal area =&gt; more replacement through natural heat flux</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c733a2fdbc_0_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AGS / Lateral Array Economic Problems</a:t>
            </a:r>
            <a:endParaRPr/>
          </a:p>
        </p:txBody>
      </p:sp>
      <p:sp>
        <p:nvSpPr>
          <p:cNvPr id="82" name="Google Shape;82;g3c733a2fdbc_0_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1200"/>
              </a:spcBef>
              <a:spcAft>
                <a:spcPts val="0"/>
              </a:spcAft>
              <a:buSzPct val="100000"/>
              <a:buNone/>
            </a:pPr>
            <a:r>
              <a:rPr lang="en"/>
              <a:t>Drill all laterals before generating a single Watt =&gt; high CAPEX risk + long time to revenue</a:t>
            </a:r>
            <a:br>
              <a:rPr lang="en"/>
            </a:br>
            <a:endParaRPr/>
          </a:p>
          <a:p>
            <a:pPr indent="0" lvl="0" marL="0" rtl="0" algn="l">
              <a:lnSpc>
                <a:spcPct val="115000"/>
              </a:lnSpc>
              <a:spcBef>
                <a:spcPts val="1200"/>
              </a:spcBef>
              <a:spcAft>
                <a:spcPts val="0"/>
              </a:spcAft>
              <a:buSzPct val="100000"/>
              <a:buNone/>
            </a:pPr>
            <a:r>
              <a:rPr lang="en"/>
              <a:t>Surface contact area is proportional to lateral length, long laterals are expensive</a:t>
            </a:r>
            <a:br>
              <a:rPr lang="en"/>
            </a:br>
            <a:endParaRPr/>
          </a:p>
          <a:p>
            <a:pPr indent="0" lvl="0" marL="0" rtl="0" algn="l">
              <a:lnSpc>
                <a:spcPct val="115000"/>
              </a:lnSpc>
              <a:spcBef>
                <a:spcPts val="1200"/>
              </a:spcBef>
              <a:spcAft>
                <a:spcPts val="0"/>
              </a:spcAft>
              <a:buSzPct val="100000"/>
              <a:buNone/>
            </a:pPr>
            <a:r>
              <a:rPr lang="en"/>
              <a:t>Circulating mud causes premature thermal drawdown and increases rebound time</a:t>
            </a:r>
            <a:br>
              <a:rPr lang="en"/>
            </a:br>
            <a:endParaRPr/>
          </a:p>
          <a:p>
            <a:pPr indent="0" lvl="0" marL="0" rtl="0" algn="l">
              <a:lnSpc>
                <a:spcPct val="115000"/>
              </a:lnSpc>
              <a:spcBef>
                <a:spcPts val="1200"/>
              </a:spcBef>
              <a:spcAft>
                <a:spcPts val="0"/>
              </a:spcAft>
              <a:buSzPct val="100000"/>
              <a:buNone/>
            </a:pPr>
            <a:r>
              <a:rPr lang="en"/>
              <a:t>Close proximity laterals thermally interfere. Spreading multi-laterals apart increases turn dog-leg severity</a:t>
            </a:r>
            <a:br>
              <a:rPr lang="en"/>
            </a:br>
            <a:endParaRPr/>
          </a:p>
          <a:p>
            <a:pPr indent="0" lvl="0" marL="0" rtl="0" algn="l">
              <a:spcBef>
                <a:spcPts val="1200"/>
              </a:spcBef>
              <a:spcAft>
                <a:spcPts val="1200"/>
              </a:spcAft>
              <a:buSzPct val="100000"/>
              <a:buNone/>
            </a:pPr>
            <a:r>
              <a:rPr lang="en"/>
              <a:t>Geology fails -&gt; output declines or shut down entire loop for intervention</a:t>
            </a:r>
            <a:br>
              <a:rPr lang="en"/>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c733a2fdbc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1111"/>
              <a:buFont typeface="Arial"/>
              <a:buNone/>
            </a:pPr>
            <a:r>
              <a:rPr lang="en"/>
              <a:t>AGS / Lateral Array Economic </a:t>
            </a:r>
            <a:r>
              <a:rPr b="1" lang="en"/>
              <a:t>Solutions</a:t>
            </a:r>
            <a:endParaRPr b="1"/>
          </a:p>
          <a:p>
            <a:pPr indent="0" lvl="0" marL="0" rtl="0" algn="l">
              <a:spcBef>
                <a:spcPts val="0"/>
              </a:spcBef>
              <a:spcAft>
                <a:spcPts val="0"/>
              </a:spcAft>
              <a:buNone/>
            </a:pPr>
            <a:r>
              <a:t/>
            </a:r>
            <a:endParaRPr/>
          </a:p>
        </p:txBody>
      </p:sp>
      <p:sp>
        <p:nvSpPr>
          <p:cNvPr id="88" name="Google Shape;88;g3c733a2fdbc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None/>
            </a:pPr>
            <a:r>
              <a:rPr lang="en"/>
              <a:t>Drill all laterals before generating a single Watt =&gt; high CAPEX risk + long time to revenue</a:t>
            </a:r>
            <a:br>
              <a:rPr lang="en"/>
            </a:br>
            <a:r>
              <a:rPr lang="en"/>
              <a:t>* </a:t>
            </a:r>
            <a:r>
              <a:rPr b="1" lang="en"/>
              <a:t>Add and enable laterals in phases</a:t>
            </a:r>
            <a:endParaRPr b="1"/>
          </a:p>
          <a:p>
            <a:pPr indent="0" lvl="0" marL="0" rtl="0" algn="l">
              <a:spcBef>
                <a:spcPts val="1200"/>
              </a:spcBef>
              <a:spcAft>
                <a:spcPts val="0"/>
              </a:spcAft>
              <a:buNone/>
            </a:pPr>
            <a:r>
              <a:rPr lang="en"/>
              <a:t>Surface contact area is proportional to lateral length, long laterals are expensive</a:t>
            </a:r>
            <a:br>
              <a:rPr lang="en"/>
            </a:br>
            <a:r>
              <a:rPr lang="en"/>
              <a:t>* </a:t>
            </a:r>
            <a:r>
              <a:rPr b="1" lang="en"/>
              <a:t>Cost dominated by rig time (esp. In hot rock) =&gt; drill fast</a:t>
            </a:r>
            <a:endParaRPr b="1"/>
          </a:p>
          <a:p>
            <a:pPr indent="0" lvl="0" marL="0" rtl="0" algn="l">
              <a:spcBef>
                <a:spcPts val="1200"/>
              </a:spcBef>
              <a:spcAft>
                <a:spcPts val="0"/>
              </a:spcAft>
              <a:buNone/>
            </a:pPr>
            <a:r>
              <a:rPr lang="en"/>
              <a:t>Circulating mud causes premature thermal drawdown and increases rebound time</a:t>
            </a:r>
            <a:br>
              <a:rPr lang="en"/>
            </a:br>
            <a:r>
              <a:rPr lang="en"/>
              <a:t>* </a:t>
            </a:r>
            <a:r>
              <a:rPr b="1" lang="en"/>
              <a:t>Minimize mud usage (Enablement: Non-Contact Drilling eliminates thermal skin effect.)</a:t>
            </a:r>
            <a:endParaRPr b="1"/>
          </a:p>
          <a:p>
            <a:pPr indent="0" lvl="0" marL="0" rtl="0" algn="l">
              <a:spcBef>
                <a:spcPts val="1200"/>
              </a:spcBef>
              <a:spcAft>
                <a:spcPts val="0"/>
              </a:spcAft>
              <a:buNone/>
            </a:pPr>
            <a:r>
              <a:rPr lang="en"/>
              <a:t>Close proximity laterals thermally interfere. Spreading multi-laterals apart increases turn dog-leg severity</a:t>
            </a:r>
            <a:br>
              <a:rPr lang="en"/>
            </a:br>
            <a:r>
              <a:rPr lang="en"/>
              <a:t>* </a:t>
            </a:r>
            <a:r>
              <a:rPr b="1" lang="en"/>
              <a:t>Multiple outflows achieve “radial” lateral spacing</a:t>
            </a:r>
            <a:endParaRPr b="1"/>
          </a:p>
          <a:p>
            <a:pPr indent="0" lvl="0" marL="0" rtl="0" algn="l">
              <a:spcBef>
                <a:spcPts val="1200"/>
              </a:spcBef>
              <a:spcAft>
                <a:spcPts val="1200"/>
              </a:spcAft>
              <a:buClr>
                <a:schemeClr val="dk1"/>
              </a:buClr>
              <a:buSzPct val="61111"/>
              <a:buFont typeface="Arial"/>
              <a:buNone/>
            </a:pPr>
            <a:r>
              <a:rPr lang="en"/>
              <a:t>Geology fails -&gt; output declines or shut down entire loop for intervention</a:t>
            </a:r>
            <a:br>
              <a:rPr lang="en"/>
            </a:br>
            <a:r>
              <a:rPr lang="en"/>
              <a:t>* </a:t>
            </a:r>
            <a:r>
              <a:rPr b="1" lang="en"/>
              <a:t>Isolate / control lateral flows individually or in subgroups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c733a2fdbc_0_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1111"/>
              <a:buFont typeface="Arial"/>
              <a:buNone/>
            </a:pPr>
            <a:r>
              <a:rPr lang="en"/>
              <a:t>Technical Challenges / Solutions</a:t>
            </a:r>
            <a:endParaRPr/>
          </a:p>
          <a:p>
            <a:pPr indent="0" lvl="0" marL="0" rtl="0" algn="l">
              <a:spcBef>
                <a:spcPts val="0"/>
              </a:spcBef>
              <a:spcAft>
                <a:spcPts val="0"/>
              </a:spcAft>
              <a:buNone/>
            </a:pPr>
            <a:r>
              <a:t/>
            </a:r>
            <a:endParaRPr/>
          </a:p>
        </p:txBody>
      </p:sp>
      <p:sp>
        <p:nvSpPr>
          <p:cNvPr id="94" name="Google Shape;94;g3c733a2fdbc_0_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None/>
            </a:pPr>
            <a:r>
              <a:rPr lang="en"/>
              <a:t>Active Magnetic Ranging detection distances &lt;130m make well intersections complex</a:t>
            </a:r>
            <a:br>
              <a:rPr lang="en"/>
            </a:br>
            <a:r>
              <a:rPr lang="en"/>
              <a:t>* “Lighthouse” strategy doubles effective AMR range</a:t>
            </a:r>
            <a:endParaRPr/>
          </a:p>
          <a:p>
            <a:pPr indent="0" lvl="0" marL="0" rtl="0" algn="l">
              <a:spcBef>
                <a:spcPts val="1200"/>
              </a:spcBef>
              <a:spcAft>
                <a:spcPts val="0"/>
              </a:spcAft>
              <a:buNone/>
            </a:pPr>
            <a:r>
              <a:rPr lang="en"/>
              <a:t>Active Magnetic Ranging uncertainty approx. 5-10% at medium to long ranges</a:t>
            </a:r>
            <a:br>
              <a:rPr lang="en"/>
            </a:br>
            <a:r>
              <a:rPr lang="en"/>
              <a:t>* Aim/MWD -&gt; AMR -&gt; PMR</a:t>
            </a:r>
            <a:endParaRPr/>
          </a:p>
          <a:p>
            <a:pPr indent="0" lvl="0" marL="0" rtl="0" algn="l">
              <a:spcBef>
                <a:spcPts val="1200"/>
              </a:spcBef>
              <a:spcAft>
                <a:spcPts val="0"/>
              </a:spcAft>
              <a:buNone/>
            </a:pPr>
            <a:r>
              <a:rPr lang="en"/>
              <a:t>Lateral length limited by increased friction reducing weight on bit</a:t>
            </a:r>
            <a:br>
              <a:rPr lang="en"/>
            </a:br>
            <a:r>
              <a:rPr lang="en"/>
              <a:t>* mmwave (Quaise) drilling requires significantly lower weight on bit =&gt; longer laterals feasible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1"/>
              </a:buClr>
              <a:buSzPct val="61111"/>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c733a2fdbc_0_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Live-Expansion Vision</a:t>
            </a:r>
            <a:endParaRPr/>
          </a:p>
        </p:txBody>
      </p:sp>
      <p:sp>
        <p:nvSpPr>
          <p:cNvPr id="100" name="Google Shape;100;g3c733a2fdbc_0_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Vertical Trunk: Drill via Mechanical or MMW.</a:t>
            </a:r>
            <a:endParaRPr/>
          </a:p>
          <a:p>
            <a:pPr indent="-342900" lvl="0" marL="457200" rtl="0" algn="l">
              <a:spcBef>
                <a:spcPts val="0"/>
              </a:spcBef>
              <a:spcAft>
                <a:spcPts val="0"/>
              </a:spcAft>
              <a:buSzPts val="1800"/>
              <a:buChar char="●"/>
            </a:pPr>
            <a:r>
              <a:rPr lang="en"/>
              <a:t>Build Section: Use RSS to build inclination.</a:t>
            </a:r>
            <a:endParaRPr/>
          </a:p>
          <a:p>
            <a:pPr indent="-330200" lvl="1" marL="914400" rtl="0" algn="l">
              <a:spcBef>
                <a:spcPts val="0"/>
              </a:spcBef>
              <a:spcAft>
                <a:spcPts val="0"/>
              </a:spcAft>
              <a:buSzPts val="1600"/>
              <a:buChar char="○"/>
            </a:pPr>
            <a:r>
              <a:rPr lang="en" sz="1600"/>
              <a:t>Waveguide Constraint: Utilize Long-Radius build (&lt;3°/30m) to accommodate MMW physics.</a:t>
            </a:r>
            <a:endParaRPr sz="1600"/>
          </a:p>
          <a:p>
            <a:pPr indent="-342900" lvl="0" marL="457200" rtl="0" algn="l">
              <a:spcBef>
                <a:spcPts val="0"/>
              </a:spcBef>
              <a:spcAft>
                <a:spcPts val="0"/>
              </a:spcAft>
              <a:buSzPts val="1800"/>
              <a:buChar char="●"/>
            </a:pPr>
            <a:r>
              <a:rPr lang="en"/>
              <a:t>Launch: Flasked gyro alignment to establish MMW launch vector.</a:t>
            </a:r>
            <a:endParaRPr/>
          </a:p>
          <a:p>
            <a:pPr indent="-342900" lvl="0" marL="457200" rtl="0" algn="l">
              <a:spcBef>
                <a:spcPts val="0"/>
              </a:spcBef>
              <a:spcAft>
                <a:spcPts val="0"/>
              </a:spcAft>
              <a:buSzPts val="1800"/>
              <a:buChar char="●"/>
            </a:pPr>
            <a:r>
              <a:rPr lang="en"/>
              <a:t>Primary Target: Direct intersection with Downhole Isolation Node.</a:t>
            </a:r>
            <a:endParaRPr/>
          </a:p>
          <a:p>
            <a:pPr indent="-342900" lvl="0" marL="457200" rtl="0" algn="l">
              <a:spcBef>
                <a:spcPts val="0"/>
              </a:spcBef>
              <a:spcAft>
                <a:spcPts val="0"/>
              </a:spcAft>
              <a:buSzPts val="1800"/>
              <a:buChar char="●"/>
            </a:pPr>
            <a:r>
              <a:rPr lang="en"/>
              <a:t>Ideally intersect the downhole isolation node directly</a:t>
            </a:r>
            <a:endParaRPr/>
          </a:p>
          <a:p>
            <a:pPr indent="-342900" lvl="0" marL="457200" rtl="0" algn="l">
              <a:spcBef>
                <a:spcPts val="0"/>
              </a:spcBef>
              <a:spcAft>
                <a:spcPts val="0"/>
              </a:spcAft>
              <a:buSzPts val="1800"/>
              <a:buChar char="●"/>
            </a:pPr>
            <a:r>
              <a:rPr lang="en"/>
              <a:t>Contingency A (Near-Miss): Short-range abrasive jetting</a:t>
            </a:r>
            <a:endParaRPr/>
          </a:p>
          <a:p>
            <a:pPr indent="-342900" lvl="0" marL="457200" rtl="0" algn="l">
              <a:spcBef>
                <a:spcPts val="0"/>
              </a:spcBef>
              <a:spcAft>
                <a:spcPts val="0"/>
              </a:spcAft>
              <a:buSzPts val="1800"/>
              <a:buChar char="●"/>
            </a:pPr>
            <a:r>
              <a:rPr lang="en"/>
              <a:t>Contingency B (Far-Miss): Switch to Mechanical RSS + Active Magnetic Ranging -&gt; Passive Magnetic Ranging for guided intercept.</a:t>
            </a:r>
            <a:endParaRPr/>
          </a:p>
          <a:p>
            <a:pPr indent="-342900" lvl="0" marL="457200" rtl="0" algn="l">
              <a:spcBef>
                <a:spcPts val="0"/>
              </a:spcBef>
              <a:spcAft>
                <a:spcPts val="0"/>
              </a:spcAft>
              <a:buSzPts val="1800"/>
              <a:buChar char="●"/>
            </a:pPr>
            <a:r>
              <a:rPr lang="en"/>
              <a:t>Flush &amp; </a:t>
            </a:r>
            <a:r>
              <a:rPr lang="en"/>
              <a:t>Activate: Live node bootstraps power &amp; revenue for next lateral phase.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Phased Scaling Visualization</a:t>
            </a:r>
            <a:endParaRPr/>
          </a:p>
          <a:p>
            <a:pPr indent="0" lvl="0" marL="0" rtl="0" algn="l">
              <a:lnSpc>
                <a:spcPct val="100000"/>
              </a:lnSpc>
              <a:spcBef>
                <a:spcPts val="0"/>
              </a:spcBef>
              <a:spcAft>
                <a:spcPts val="0"/>
              </a:spcAft>
              <a:buSzPct val="111111"/>
              <a:buNone/>
            </a:pPr>
            <a:r>
              <a:t/>
            </a:r>
            <a:endParaRPr/>
          </a:p>
        </p:txBody>
      </p:sp>
      <p:sp>
        <p:nvSpPr>
          <p:cNvPr id="106" name="Google Shape;106;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Add Isolated Lateral Sets in Stages</a:t>
            </a:r>
            <a:endParaRPr/>
          </a:p>
        </p:txBody>
      </p:sp>
      <p:pic>
        <p:nvPicPr>
          <p:cNvPr id="107" name="Google Shape;107;p7"/>
          <p:cNvPicPr preferRelativeResize="0"/>
          <p:nvPr/>
        </p:nvPicPr>
        <p:blipFill rotWithShape="1">
          <a:blip r:embed="rId3">
            <a:alphaModFix/>
          </a:blip>
          <a:srcRect b="0" l="0" r="0" t="0"/>
          <a:stretch/>
        </p:blipFill>
        <p:spPr>
          <a:xfrm>
            <a:off x="0" y="1718523"/>
            <a:ext cx="9143999" cy="2016054"/>
          </a:xfrm>
          <a:prstGeom prst="rect">
            <a:avLst/>
          </a:prstGeom>
          <a:noFill/>
          <a:ln>
            <a:noFill/>
          </a:ln>
        </p:spPr>
      </p:pic>
      <p:sp>
        <p:nvSpPr>
          <p:cNvPr id="108" name="Google Shape;108;p7"/>
          <p:cNvSpPr txBox="1"/>
          <p:nvPr/>
        </p:nvSpPr>
        <p:spPr>
          <a:xfrm>
            <a:off x="699000" y="3562075"/>
            <a:ext cx="152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3 months</a:t>
            </a:r>
            <a:endParaRPr sz="1800">
              <a:solidFill>
                <a:schemeClr val="dk2"/>
              </a:solidFill>
            </a:endParaRPr>
          </a:p>
        </p:txBody>
      </p:sp>
      <p:sp>
        <p:nvSpPr>
          <p:cNvPr id="109" name="Google Shape;109;p7"/>
          <p:cNvSpPr txBox="1"/>
          <p:nvPr/>
        </p:nvSpPr>
        <p:spPr>
          <a:xfrm>
            <a:off x="2741400" y="3562075"/>
            <a:ext cx="152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6</a:t>
            </a:r>
            <a:r>
              <a:rPr lang="en" sz="1800">
                <a:solidFill>
                  <a:schemeClr val="dk2"/>
                </a:solidFill>
              </a:rPr>
              <a:t> months</a:t>
            </a:r>
            <a:endParaRPr sz="1800">
              <a:solidFill>
                <a:schemeClr val="dk2"/>
              </a:solidFill>
            </a:endParaRPr>
          </a:p>
        </p:txBody>
      </p:sp>
      <p:sp>
        <p:nvSpPr>
          <p:cNvPr id="110" name="Google Shape;110;p7"/>
          <p:cNvSpPr txBox="1"/>
          <p:nvPr/>
        </p:nvSpPr>
        <p:spPr>
          <a:xfrm>
            <a:off x="4941300" y="3562075"/>
            <a:ext cx="152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9</a:t>
            </a:r>
            <a:r>
              <a:rPr lang="en" sz="1800">
                <a:solidFill>
                  <a:schemeClr val="dk2"/>
                </a:solidFill>
              </a:rPr>
              <a:t> months</a:t>
            </a:r>
            <a:endParaRPr sz="1800">
              <a:solidFill>
                <a:schemeClr val="dk2"/>
              </a:solidFill>
            </a:endParaRPr>
          </a:p>
        </p:txBody>
      </p:sp>
      <p:sp>
        <p:nvSpPr>
          <p:cNvPr id="111" name="Google Shape;111;p7"/>
          <p:cNvSpPr txBox="1"/>
          <p:nvPr/>
        </p:nvSpPr>
        <p:spPr>
          <a:xfrm>
            <a:off x="6976200" y="3562075"/>
            <a:ext cx="152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12</a:t>
            </a:r>
            <a:r>
              <a:rPr lang="en" sz="1800">
                <a:solidFill>
                  <a:schemeClr val="dk2"/>
                </a:solidFill>
              </a:rPr>
              <a:t> months</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